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3" r:id="rId5"/>
    <p:sldId id="264" r:id="rId6"/>
    <p:sldId id="270" r:id="rId7"/>
    <p:sldId id="275" r:id="rId8"/>
    <p:sldId id="271" r:id="rId9"/>
    <p:sldId id="265" r:id="rId10"/>
    <p:sldId id="274" r:id="rId11"/>
    <p:sldId id="266" r:id="rId12"/>
    <p:sldId id="272" r:id="rId13"/>
    <p:sldId id="273" r:id="rId14"/>
    <p:sldId id="276" r:id="rId15"/>
    <p:sldId id="267" r:id="rId16"/>
    <p:sldId id="268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Serdtse" userId="f9061a1e-4afc-40d9-bc73-6c37d2040f22" providerId="ADAL" clId="{268AB2D2-E84D-4E1C-ADFE-8BFF898D3F46}"/>
    <pc:docChg chg="modSld">
      <pc:chgData name="Alexey Serdtse" userId="f9061a1e-4afc-40d9-bc73-6c37d2040f22" providerId="ADAL" clId="{268AB2D2-E84D-4E1C-ADFE-8BFF898D3F46}" dt="2024-11-28T05:14:09.988" v="0" actId="14100"/>
      <pc:docMkLst>
        <pc:docMk/>
      </pc:docMkLst>
      <pc:sldChg chg="modSp mod">
        <pc:chgData name="Alexey Serdtse" userId="f9061a1e-4afc-40d9-bc73-6c37d2040f22" providerId="ADAL" clId="{268AB2D2-E84D-4E1C-ADFE-8BFF898D3F46}" dt="2024-11-28T05:14:09.988" v="0" actId="14100"/>
        <pc:sldMkLst>
          <pc:docMk/>
          <pc:sldMk cId="103168810" sldId="260"/>
        </pc:sldMkLst>
        <pc:picChg chg="mod">
          <ac:chgData name="Alexey Serdtse" userId="f9061a1e-4afc-40d9-bc73-6c37d2040f22" providerId="ADAL" clId="{268AB2D2-E84D-4E1C-ADFE-8BFF898D3F46}" dt="2024-11-28T05:14:09.988" v="0" actId="14100"/>
          <ac:picMkLst>
            <pc:docMk/>
            <pc:sldMk cId="103168810" sldId="260"/>
            <ac:picMk id="10" creationId="{D374D1A1-F6BC-16B8-7BB5-6EF136C2F3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A1C6-8A1B-BC55-75AF-3CD302E81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C624C-F895-4154-48D4-CB841C417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2C0ED-29F9-1574-4EF7-346F7B43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AC60F-C543-AA7A-B47F-810BEB76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E1AF-3515-A5C3-26C7-A4CCFAEE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58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FFCD-63B7-B755-5FF6-5B3600B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FDBB3-D4DF-D8C6-6143-E1D26990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240C-F742-6367-CC99-6A154D93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5182-51B3-E248-2EE9-9DA2B89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E8A3-68FD-12EA-5BF6-64EFA494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151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10A4C-AB28-54EC-AF4B-EAC192054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C5AF-8212-CD2D-735E-251F79116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24C1-4993-670A-64B1-5B52391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F8FF-7478-9644-C361-99219E83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B7714-3A7D-B653-DB37-0B7EBA22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37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2125-E3C1-55AD-AD98-A2ED6E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7252-D769-5FA8-94A8-77C9551B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C52C-BAD8-B50B-0AEA-4254CEB8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C621-0A44-A560-B54C-01ADBF39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BE84E-D2EE-7357-46BA-97E8120F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29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68F2-1104-D95B-7488-19B20999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D975D-7401-68F1-B9CF-485CF208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6DA12-4455-9D87-DDF2-8FE586E0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7B2D-A6CA-A27A-A41A-0A19E5EC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95C4-C255-1918-AC52-E1F8A083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99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CB89-03E0-D584-EB9E-684195A5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3B7D-0996-A7D9-8C9C-C1B5406FC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4DF4-FA0D-24F0-42BB-1633E90B1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C0DD5-722C-5E7B-6071-62C683E7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BD06E-FCB4-E3C7-3126-A5EBAA1E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B16E4-22A9-9342-3547-E52D5AB8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4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73AE-F77B-F5FD-B426-0370671E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A7C3-D336-DA03-6BBA-BAB72C63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4E3A-01EE-0C93-69D6-181180A0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33A8-3FD9-4251-8127-8B51BE038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41ED5-6BBA-5883-355C-611B8C41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BC8CB-18CC-6FF3-52EF-0F1810C7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D4F07-6192-7DA8-BB24-CB84692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B1CCB-2281-7098-F169-226B3FA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91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32DD-38FF-8B45-0775-708FB1DC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86768-8ABB-4177-7BAC-09D834EB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D1F97-1E30-B1EC-9BB3-1B9A820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49461-4793-4539-EC37-E53E3EEA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054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1EF5A-3172-C1D8-A08D-A1C9D3ED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85DE2-7FF3-EB72-D7C8-0DA08B76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BE3C-D6A7-6A50-F69D-9E30D7FD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382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EC25-B36B-6C61-1375-E00AE8B0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6385-F7B8-17B0-ADEB-DF8E7AAB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BB00D-73F8-CE41-D2AD-3581F962B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EF0A-EC17-3ED5-FF85-A252C16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E5C11-4D95-31DC-1ACA-56A275F2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F612A-F705-7C05-93B4-ECD5EAA6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056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9412-FF6E-1229-92B0-CA78C3CC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8AA60-8B85-4C64-AB2E-7D5E7A537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88337-376E-A4A1-E6D1-7EA80ED26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BE75F-EF48-9985-27C9-6E9BA09F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1C4D5-F590-261E-F2A3-C9F74D06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66080-24B2-F1D6-8831-63689091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972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77FAA-5BD5-AB54-A1C2-BD84CC62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1B747-262E-8A30-B9DE-E1645C67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A104-3CB1-4617-BE4D-19F0A11C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D028-8639-DD05-2867-539F7001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D9CF-4BAB-5EAB-2CCE-AB593E486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19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05AE9-34C8-C425-9A54-C4500DB9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7" y="5243267"/>
            <a:ext cx="9198864" cy="57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Final Project by: </a:t>
            </a:r>
            <a:r>
              <a:rPr lang="en-US" sz="3000" dirty="0" err="1">
                <a:solidFill>
                  <a:schemeClr val="tx2"/>
                </a:solidFill>
              </a:rPr>
              <a:t>Zvi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 err="1">
                <a:solidFill>
                  <a:schemeClr val="tx2"/>
                </a:solidFill>
              </a:rPr>
              <a:t>Amosi</a:t>
            </a:r>
            <a:r>
              <a:rPr lang="en-US" sz="3000" dirty="0">
                <a:solidFill>
                  <a:schemeClr val="tx2"/>
                </a:solidFill>
              </a:rPr>
              <a:t> and Alexey Serdtse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293F9-A840-B739-4C9C-D6C1CBC0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0" b="6277"/>
          <a:stretch/>
        </p:blipFill>
        <p:spPr>
          <a:xfrm>
            <a:off x="-1" y="11"/>
            <a:ext cx="12192001" cy="404151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1B935-766C-D23A-516C-E4FCF85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67" y="4481253"/>
            <a:ext cx="9198865" cy="699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Big Data Engineering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17DE5-A83A-6F8C-3C57-E19EE560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652" y="5853600"/>
            <a:ext cx="1762299" cy="10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44477" y="6155266"/>
            <a:ext cx="30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File inside every zip file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07739-558C-4B8B-9AC1-607D5D27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10" y="625803"/>
            <a:ext cx="4615722" cy="54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85B0-F87F-415D-B0C9-4EF6EE1C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2" y="832104"/>
            <a:ext cx="1412345" cy="19703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Import Data </a:t>
            </a:r>
            <a:br>
              <a:rPr lang="en-US" sz="2800" b="1" dirty="0"/>
            </a:br>
            <a:r>
              <a:rPr lang="en-US" sz="2800" b="1" dirty="0"/>
              <a:t>To Archive Buckets</a:t>
            </a:r>
            <a:endParaRPr lang="en-IL" sz="2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D9E2B-B7BC-43E0-AD82-44446295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313" y="832104"/>
            <a:ext cx="8076883" cy="31048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7C518-6D4A-4710-AC8A-B0B0B2E54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9313" y="4123268"/>
            <a:ext cx="8076879" cy="240453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Scraping Mechanism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scrapper iterates over all providers and branch daily data. Using </a:t>
            </a:r>
            <a:r>
              <a:rPr lang="en-US" b="1" dirty="0"/>
              <a:t>BS4</a:t>
            </a:r>
            <a:r>
              <a:rPr lang="en-US" dirty="0"/>
              <a:t>, </a:t>
            </a:r>
            <a:r>
              <a:rPr lang="en-US" b="1" dirty="0"/>
              <a:t>Selenium</a:t>
            </a:r>
            <a:r>
              <a:rPr lang="en-US" dirty="0"/>
              <a:t> and </a:t>
            </a:r>
            <a:r>
              <a:rPr lang="en-US" b="1" dirty="0"/>
              <a:t>Chrome web driver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Extracts pricing data and stores it in a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prices” bucket</a:t>
            </a:r>
            <a:r>
              <a:rPr lang="en-US" dirty="0">
                <a:solidFill>
                  <a:srgbClr val="FF0000"/>
                </a:solidFill>
              </a:rPr>
              <a:t>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Only new files!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Data Format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is saved in </a:t>
            </a:r>
            <a:r>
              <a:rPr lang="en-US" i="1" dirty="0">
                <a:solidFill>
                  <a:srgbClr val="FF0000"/>
                </a:solidFill>
              </a:rPr>
              <a:t>Parquet files </a:t>
            </a:r>
            <a:r>
              <a:rPr lang="en-US" dirty="0"/>
              <a:t>with Snappy compression for efficient storage and retrieval.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Orchestration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Automated with </a:t>
            </a:r>
            <a:r>
              <a:rPr lang="en-US" i="1" dirty="0">
                <a:solidFill>
                  <a:srgbClr val="FF0000"/>
                </a:solidFill>
              </a:rPr>
              <a:t>Airflow</a:t>
            </a:r>
            <a:r>
              <a:rPr lang="en-US" i="1" dirty="0"/>
              <a:t>,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ensuring a scheduled daily run.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5DF0C7-D84F-46B1-A192-694249B27B4C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3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9996"/>
            <a:ext cx="4993745" cy="528699"/>
          </a:xfrm>
        </p:spPr>
        <p:txBody>
          <a:bodyPr>
            <a:normAutofit/>
          </a:bodyPr>
          <a:lstStyle/>
          <a:p>
            <a:r>
              <a:rPr lang="en-US" sz="2500" b="1" dirty="0"/>
              <a:t>Pipeline: </a:t>
            </a:r>
            <a:r>
              <a:rPr lang="en-US" sz="2300" b="1" i="1" dirty="0"/>
              <a:t>Prices Data Consumer</a:t>
            </a:r>
            <a:endParaRPr lang="en-IL" sz="23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624E1-4F55-4EBE-98EA-797B5E4A2476}"/>
              </a:ext>
            </a:extLst>
          </p:cNvPr>
          <p:cNvSpPr txBox="1"/>
          <p:nvPr/>
        </p:nvSpPr>
        <p:spPr>
          <a:xfrm>
            <a:off x="839788" y="1013023"/>
            <a:ext cx="787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Pipeline applies a series of transformations to enrich, clean, and derive insights from raw Kafka data. </a:t>
            </a:r>
            <a:endParaRPr lang="en-IL" sz="1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C7980-81C5-4D9C-B09E-09BCB1079153}"/>
              </a:ext>
            </a:extLst>
          </p:cNvPr>
          <p:cNvSpPr txBox="1"/>
          <p:nvPr/>
        </p:nvSpPr>
        <p:spPr>
          <a:xfrm>
            <a:off x="839788" y="1712385"/>
            <a:ext cx="787400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i="1" dirty="0"/>
              <a:t>Stages: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Read data from Kafka’s producers.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Read data from “dim” data from MinIO bucket and Postgres table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Broadcast join for data frame enrichment.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Filter on mandatory columns.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Add calculated columns (for example days since last price change).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Set default values.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Returns data to MinIO bucket and Postgres table in “DWH”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400" i="1" dirty="0"/>
          </a:p>
        </p:txBody>
      </p:sp>
    </p:spTree>
    <p:extLst>
      <p:ext uri="{BB962C8B-B14F-4D97-AF65-F5344CB8AC3E}">
        <p14:creationId xmlns:p14="http://schemas.microsoft.com/office/powerpoint/2010/main" val="254991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457200"/>
            <a:ext cx="7545389" cy="448733"/>
          </a:xfrm>
        </p:spPr>
        <p:txBody>
          <a:bodyPr>
            <a:normAutofit/>
          </a:bodyPr>
          <a:lstStyle/>
          <a:p>
            <a:r>
              <a:rPr lang="en-US" sz="2500" b="1" dirty="0"/>
              <a:t>Pipeline: </a:t>
            </a:r>
            <a:r>
              <a:rPr lang="en-US" sz="2300" i="1" dirty="0"/>
              <a:t>Archive and delete old data</a:t>
            </a:r>
            <a:endParaRPr lang="en-IL" sz="23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2827-088F-42E8-A25F-B9C489F45425}"/>
              </a:ext>
            </a:extLst>
          </p:cNvPr>
          <p:cNvSpPr txBox="1"/>
          <p:nvPr/>
        </p:nvSpPr>
        <p:spPr>
          <a:xfrm>
            <a:off x="836611" y="905933"/>
            <a:ext cx="8366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i="1" dirty="0"/>
              <a:t>This process automates the clean up of outdated PostgreSQL records and archives old files in MinIO, optimizing storage and streamlining workflows for greater efficiency.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55831-C879-4A14-8EBC-530C9673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73345" cy="3811588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Automated PostgreSQL Record Deletion Flowchart:</a:t>
            </a:r>
          </a:p>
          <a:p>
            <a:pPr>
              <a:lnSpc>
                <a:spcPct val="150000"/>
              </a:lnSpc>
            </a:pPr>
            <a:r>
              <a:rPr lang="en-US" dirty="0"/>
              <a:t>Connect to the Database → Identify Outdated Rows → Execute Deletion Query → Log Results → Close Connection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Automated Old data archiving – </a:t>
            </a:r>
            <a:r>
              <a:rPr lang="en-US" b="1"/>
              <a:t>key components: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/>
              <a:t>get_objects_older_than</a:t>
            </a:r>
            <a:r>
              <a:rPr lang="en-US" b="1" dirty="0"/>
              <a:t>: </a:t>
            </a:r>
            <a:r>
              <a:rPr lang="en-US" dirty="0"/>
              <a:t>Identifies and returns a list of files in the bucket that are older than the specified threshold.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/>
              <a:t>update_zip_archive</a:t>
            </a:r>
            <a:r>
              <a:rPr lang="en-US" b="1" i="1" dirty="0"/>
              <a:t>: </a:t>
            </a:r>
            <a:r>
              <a:rPr lang="en-US" dirty="0"/>
              <a:t>Updates an existing archive (or creates a new one), appending old files from the bucket and uploading the updated archive.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archive_and_delete_files</a:t>
            </a:r>
            <a:r>
              <a:rPr lang="en-US" dirty="0"/>
              <a:t>: Orchestrates the archiving process by identifying old files, adding them to the archive, and deleting them from the bucket.</a:t>
            </a:r>
          </a:p>
        </p:txBody>
      </p:sp>
    </p:spTree>
    <p:extLst>
      <p:ext uri="{BB962C8B-B14F-4D97-AF65-F5344CB8AC3E}">
        <p14:creationId xmlns:p14="http://schemas.microsoft.com/office/powerpoint/2010/main" val="51805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1FF1D5-0DB5-4773-80DE-912A628C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60" y="803575"/>
            <a:ext cx="9565679" cy="52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4A62B4-A861-429A-A14F-6AF76CA9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71874" cy="37536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387C8E-63AD-4B27-B1CE-620FCF3C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 Repository</a:t>
            </a:r>
            <a:endParaRPr lang="en-IL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AFB06-FA2D-40A6-8828-3F4F6B6CA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215" y="1508786"/>
            <a:ext cx="2440517" cy="2440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035519-E8C6-4608-9FCC-2F90A2AE6A06}"/>
              </a:ext>
            </a:extLst>
          </p:cNvPr>
          <p:cNvSpPr txBox="1"/>
          <p:nvPr/>
        </p:nvSpPr>
        <p:spPr>
          <a:xfrm>
            <a:off x="762001" y="5664200"/>
            <a:ext cx="69718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Link to repository:</a:t>
            </a:r>
            <a:br>
              <a:rPr lang="en-US" dirty="0"/>
            </a:br>
            <a:r>
              <a:rPr lang="en-US" i="1" dirty="0"/>
              <a:t>https://github.com/zamosi/final_project_CDE_prices</a:t>
            </a:r>
            <a:endParaRPr lang="en-IL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1E7FA-A2D1-4128-84F0-536A6066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250" y="3788436"/>
            <a:ext cx="1572446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90700-D8DD-4641-8CFC-B1A37771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Authors</a:t>
            </a:r>
            <a:endParaRPr lang="LID4096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4D1A1-F6BC-16B8-7BB5-6EF136C2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87" y="1186329"/>
            <a:ext cx="2193567" cy="2883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6960F-06EA-268A-C755-D652DA02012D}"/>
              </a:ext>
            </a:extLst>
          </p:cNvPr>
          <p:cNvSpPr txBox="1"/>
          <p:nvPr/>
        </p:nvSpPr>
        <p:spPr>
          <a:xfrm>
            <a:off x="8268587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Alexey Serdtse</a:t>
            </a:r>
            <a:endParaRPr lang="en-US" dirty="0"/>
          </a:p>
          <a:p>
            <a:pPr algn="ctr"/>
            <a:r>
              <a:rPr lang="en-US" i="1" dirty="0"/>
              <a:t>ETL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1400" dirty="0"/>
              <a:t>Naya Technologies </a:t>
            </a:r>
            <a:br>
              <a:rPr lang="en-US" sz="1400" dirty="0"/>
            </a:br>
            <a:r>
              <a:rPr lang="en-US" sz="1400" dirty="0"/>
              <a:t>(Nice Ltd.) 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D6315-2DEA-4B68-9221-944B25B7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68" y="1186329"/>
            <a:ext cx="2193565" cy="288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B2C03-49B5-4B65-A171-13D9CCC03120}"/>
              </a:ext>
            </a:extLst>
          </p:cNvPr>
          <p:cNvSpPr txBox="1"/>
          <p:nvPr/>
        </p:nvSpPr>
        <p:spPr>
          <a:xfrm>
            <a:off x="4046366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Zvi</a:t>
            </a:r>
            <a:r>
              <a:rPr lang="en-US" sz="2400" b="1" dirty="0"/>
              <a:t> </a:t>
            </a:r>
            <a:r>
              <a:rPr lang="en-US" sz="2400" b="1" dirty="0" err="1"/>
              <a:t>Amosi</a:t>
            </a:r>
            <a:endParaRPr lang="en-US" dirty="0"/>
          </a:p>
          <a:p>
            <a:pPr algn="ctr"/>
            <a:r>
              <a:rPr lang="en-US" i="1" dirty="0"/>
              <a:t>BI Developer </a:t>
            </a:r>
            <a:br>
              <a:rPr lang="en-US" i="1" dirty="0"/>
            </a:br>
            <a:r>
              <a:rPr lang="en-US" i="1" dirty="0"/>
              <a:t>and Analyst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Ayalon Insurance </a:t>
            </a:r>
            <a:br>
              <a:rPr lang="en-US" sz="1400" dirty="0"/>
            </a:br>
            <a:r>
              <a:rPr lang="en-US" sz="1400"/>
              <a:t>Company Ltd.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16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6B92A-D141-4D45-A84E-163635191FBC}"/>
              </a:ext>
            </a:extLst>
          </p:cNvPr>
          <p:cNvSpPr txBox="1"/>
          <p:nvPr/>
        </p:nvSpPr>
        <p:spPr>
          <a:xfrm>
            <a:off x="2717800" y="832104"/>
            <a:ext cx="60960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large retail network is required to publish product prices within an hour of updates.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published data includes: prices, promotions, chain name, branch, date and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 the end of each day, the data is deleted, and no historical record is kept.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at least two apps utilize this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one tracks or displays historical changes over time.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32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FB74FF-7F92-41FC-98AA-D31C2434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656838"/>
            <a:ext cx="1005027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8833-D49E-4878-928B-D860086D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00100"/>
          </a:xfrm>
        </p:spPr>
        <p:txBody>
          <a:bodyPr/>
          <a:lstStyle/>
          <a:p>
            <a:r>
              <a:rPr lang="en-US" b="1" dirty="0"/>
              <a:t>Project Structure</a:t>
            </a:r>
            <a:endParaRPr lang="en-IL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23BC4-F973-49B2-9409-3401F36F9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257300"/>
            <a:ext cx="6500813" cy="5143500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/>
              <a:t>Configuration file </a:t>
            </a:r>
            <a:r>
              <a:rPr lang="en-US" sz="1400" dirty="0"/>
              <a:t>– Configuration files that hold connection params:  secrets/access keys, bootstrap servers, and other environment-specific configurations.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Connections</a:t>
            </a:r>
            <a:r>
              <a:rPr lang="en-US" sz="1400" dirty="0"/>
              <a:t> – Reusable functions and utilities for establishing connections to external services i.e. databases, buckets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DAGS</a:t>
            </a:r>
            <a:r>
              <a:rPr lang="en-US" sz="1400" dirty="0"/>
              <a:t> - Definitions for orchestrating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Drivers</a:t>
            </a:r>
            <a:r>
              <a:rPr lang="en-US" sz="1400" dirty="0"/>
              <a:t> - Drivers required for interacting with external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Kafka</a:t>
            </a:r>
            <a:r>
              <a:rPr lang="en-US" sz="1400" dirty="0"/>
              <a:t> – Include files tracking Kafka’s offsets for each producer.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Pipeline</a:t>
            </a:r>
            <a:r>
              <a:rPr lang="en-US" sz="1400" dirty="0"/>
              <a:t> – The core pipeline logic for processing, transforming, and loading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Scrapper</a:t>
            </a:r>
            <a:r>
              <a:rPr lang="en-US" sz="1400" dirty="0"/>
              <a:t> - Script for web scraping and extracting data from external website.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Tests</a:t>
            </a:r>
            <a:r>
              <a:rPr lang="en-US" sz="1400" dirty="0"/>
              <a:t> – Testing validity and existence of components required to correct run of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Requirements</a:t>
            </a:r>
            <a:r>
              <a:rPr lang="en-US" sz="1400" dirty="0"/>
              <a:t> - Lists Python dependencies required for the project, which can be installed using “pip install –r “</a:t>
            </a:r>
            <a:endParaRPr lang="he-I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0522C-FE0F-4E0B-9C88-AF5416A7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82" y="1257300"/>
            <a:ext cx="31916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Central DAG</a:t>
            </a:r>
            <a:endParaRPr lang="LID4096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C8AEB-6B47-43DA-AC3C-DFA064ED8862}"/>
              </a:ext>
            </a:extLst>
          </p:cNvPr>
          <p:cNvSpPr txBox="1"/>
          <p:nvPr/>
        </p:nvSpPr>
        <p:spPr>
          <a:xfrm>
            <a:off x="1930400" y="3051739"/>
            <a:ext cx="9651481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Prices_Scrapper_Pipeline</a:t>
            </a:r>
            <a:r>
              <a:rPr lang="en-US" dirty="0"/>
              <a:t>: runs daily in </a:t>
            </a:r>
            <a:r>
              <a:rPr lang="he-IL" dirty="0"/>
              <a:t>10</a:t>
            </a:r>
            <a:r>
              <a:rPr lang="en-US" dirty="0"/>
              <a:t> PM Israel (8 PM UTC)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0FD5C-5749-4C8F-B4F6-1484391E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48" y="832104"/>
            <a:ext cx="981433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FA80B-F8D3-4934-B17F-8CB88BC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299633"/>
            <a:ext cx="11531599" cy="19401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75735B-928A-4D86-8818-45101B0D7002}"/>
              </a:ext>
            </a:extLst>
          </p:cNvPr>
          <p:cNvSpPr txBox="1">
            <a:spLocks/>
          </p:cNvSpPr>
          <p:nvPr/>
        </p:nvSpPr>
        <p:spPr>
          <a:xfrm>
            <a:off x="330200" y="499533"/>
            <a:ext cx="3932237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DAG’s expand</a:t>
            </a:r>
            <a:endParaRPr lang="en-IL" b="1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3B8651-0305-497F-AE44-90A2CB2B3D38}"/>
              </a:ext>
            </a:extLst>
          </p:cNvPr>
          <p:cNvSpPr txBox="1">
            <a:spLocks/>
          </p:cNvSpPr>
          <p:nvPr/>
        </p:nvSpPr>
        <p:spPr>
          <a:xfrm>
            <a:off x="330200" y="3429000"/>
            <a:ext cx="5765800" cy="13123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Validation Tasks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sz="1300" dirty="0"/>
              <a:t>Verify that all mandatory buckets required for the pipeline </a:t>
            </a:r>
            <a:r>
              <a:rPr lang="en-US" sz="1300" b="1" dirty="0"/>
              <a:t>exist</a:t>
            </a:r>
            <a:r>
              <a:rPr lang="en-US" sz="1300" dirty="0"/>
              <a:t> and are </a:t>
            </a:r>
            <a:r>
              <a:rPr lang="en-US" sz="1300" b="1" dirty="0"/>
              <a:t>available</a:t>
            </a:r>
            <a:r>
              <a:rPr lang="en-US" sz="1300" dirty="0"/>
              <a:t> (using the </a:t>
            </a:r>
            <a:r>
              <a:rPr lang="en-US" sz="1300" b="1" dirty="0"/>
              <a:t>MinIO Client</a:t>
            </a:r>
            <a:r>
              <a:rPr lang="en-US" sz="1300" dirty="0"/>
              <a:t>). 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sz="1300" dirty="0"/>
              <a:t>Ensure that all mandatory tables for the pipeline </a:t>
            </a:r>
            <a:r>
              <a:rPr lang="en-US" sz="1300" b="1" dirty="0"/>
              <a:t>exist</a:t>
            </a:r>
            <a:r>
              <a:rPr lang="en-US" sz="1300" dirty="0"/>
              <a:t> and are </a:t>
            </a:r>
            <a:r>
              <a:rPr lang="en-US" sz="1300" b="1" dirty="0"/>
              <a:t>available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300" dirty="0"/>
              <a:t>(using </a:t>
            </a:r>
            <a:r>
              <a:rPr lang="en-US" sz="1300" b="1" dirty="0" err="1"/>
              <a:t>SQLAlchemy</a:t>
            </a:r>
            <a:r>
              <a:rPr lang="en-US" sz="1300" b="1" dirty="0"/>
              <a:t> Inspect)</a:t>
            </a:r>
            <a:r>
              <a:rPr lang="en-US" sz="1300" dirty="0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07318-ADF9-40C0-8B5F-DC6E4BA46572}"/>
              </a:ext>
            </a:extLst>
          </p:cNvPr>
          <p:cNvSpPr txBox="1">
            <a:spLocks/>
          </p:cNvSpPr>
          <p:nvPr/>
        </p:nvSpPr>
        <p:spPr>
          <a:xfrm>
            <a:off x="330200" y="5119798"/>
            <a:ext cx="5765800" cy="13123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Scrapper tasks</a:t>
            </a:r>
            <a:endParaRPr lang="en-US" sz="1400" dirty="0"/>
          </a:p>
          <a:p>
            <a:pPr marL="742950" lvl="1" indent="-285750">
              <a:lnSpc>
                <a:spcPct val="100000"/>
              </a:lnSpc>
            </a:pPr>
            <a:r>
              <a:rPr lang="en-US" sz="1300" dirty="0"/>
              <a:t>Load list of markets with access credential to access data from source system.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00" dirty="0"/>
              <a:t>Automates the extraction, parsing, and storage of XML data files from a secured website into MinIO storage as parquet files.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882506-B452-423E-879D-307CE6FB28BC}"/>
              </a:ext>
            </a:extLst>
          </p:cNvPr>
          <p:cNvSpPr txBox="1">
            <a:spLocks/>
          </p:cNvSpPr>
          <p:nvPr/>
        </p:nvSpPr>
        <p:spPr>
          <a:xfrm>
            <a:off x="6095999" y="3429000"/>
            <a:ext cx="5765800" cy="131233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Consumer Tasks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300" dirty="0"/>
              <a:t>Processes Kafka messages, enriches and cleans the data using Spark. Stores results in PostgreSQL and MinIO.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300" dirty="0"/>
              <a:t>Process Kafka’s messages and generates a table with data of “slowly changes dimensions”.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D00821-C63A-43F6-83E5-DEF80C057968}"/>
              </a:ext>
            </a:extLst>
          </p:cNvPr>
          <p:cNvSpPr txBox="1">
            <a:spLocks/>
          </p:cNvSpPr>
          <p:nvPr/>
        </p:nvSpPr>
        <p:spPr>
          <a:xfrm>
            <a:off x="6095999" y="5119798"/>
            <a:ext cx="5765800" cy="131233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Delete and Archiving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300" dirty="0"/>
              <a:t>Archives and deletes files older than a specified threshold (7 days) in a MinIO bucket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400" dirty="0"/>
              <a:t>Deletes outdated data from a PostgreSQL table based on a defined threshold</a:t>
            </a:r>
          </a:p>
        </p:txBody>
      </p:sp>
    </p:spTree>
    <p:extLst>
      <p:ext uri="{BB962C8B-B14F-4D97-AF65-F5344CB8AC3E}">
        <p14:creationId xmlns:p14="http://schemas.microsoft.com/office/powerpoint/2010/main" val="37367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Buckets</a:t>
            </a:r>
            <a:endParaRPr lang="LID4096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1F2C4-2ECC-4D18-8E22-40407EB4E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24"/>
          <a:stretch/>
        </p:blipFill>
        <p:spPr>
          <a:xfrm>
            <a:off x="2284888" y="832105"/>
            <a:ext cx="4217512" cy="43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DE90-AE31-4701-BB6C-9FB311A76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101" y="832104"/>
            <a:ext cx="9410966" cy="441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02101" y="5471637"/>
            <a:ext cx="518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URL: https://url.publishedprices.co.il/file/d/</a:t>
            </a:r>
            <a:br>
              <a:rPr lang="en-US" dirty="0"/>
            </a:br>
            <a:r>
              <a:rPr lang="en-US" dirty="0"/>
              <a:t>Username: </a:t>
            </a:r>
            <a:r>
              <a:rPr lang="en-US" dirty="0" err="1"/>
              <a:t>yohananof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7243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ffdde29-4ad8-4f04-b450-53bc36c38a6e}" enabled="1" method="Privilege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799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Final Project by: Zvi Amosi and Alexey Serdtse  </vt:lpstr>
      <vt:lpstr>PowerPoint Presentation</vt:lpstr>
      <vt:lpstr>PowerPoint Presentation</vt:lpstr>
      <vt:lpstr>PowerPoint Presentation</vt:lpstr>
      <vt:lpstr>Project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Data  To Archive Buckets</vt:lpstr>
      <vt:lpstr>Pipeline: Prices Data Consumer</vt:lpstr>
      <vt:lpstr>Pipeline: Archive and delete old data</vt:lpstr>
      <vt:lpstr>PowerPoint Presentation</vt:lpstr>
      <vt:lpstr>Github Repository</vt:lpstr>
      <vt:lpstr>PowerPoint Presentation</vt:lpstr>
    </vt:vector>
  </TitlesOfParts>
  <Company>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by: Zvi Amossy and Alexey Serdtse  </dc:title>
  <dc:creator>Alexey Serdtse</dc:creator>
  <cp:lastModifiedBy>Alexey Serdtse</cp:lastModifiedBy>
  <cp:revision>86</cp:revision>
  <dcterms:created xsi:type="dcterms:W3CDTF">2024-11-28T03:40:07Z</dcterms:created>
  <dcterms:modified xsi:type="dcterms:W3CDTF">2024-12-18T22:27:27Z</dcterms:modified>
</cp:coreProperties>
</file>